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8288000" cy="10287000"/>
  <p:notesSz cx="6858000" cy="9144000"/>
  <p:embeddedFontLst>
    <p:embeddedFont>
      <p:font typeface="Helvetica Bold" charset="1" panose="020B0704020202030204"/>
      <p:regular r:id="rId13"/>
    </p:embeddedFont>
    <p:embeddedFont>
      <p:font typeface="Helvetica" charset="1" panose="020B0504020202020204"/>
      <p:regular r:id="rId14"/>
    </p:embeddedFont>
    <p:embeddedFont>
      <p:font typeface="DM Sans Bold" charset="1" panose="00000000000000000000"/>
      <p:regular r:id="rId15"/>
    </p:embeddedFont>
    <p:embeddedFont>
      <p:font typeface="DM Sans Italics" charset="1" panose="00000000000000000000"/>
      <p:regular r:id="rId16"/>
    </p:embeddedFont>
    <p:embeddedFont>
      <p:font typeface="Pragmatica" charset="1" panose="020B0503040502020204"/>
      <p:regular r:id="rId17"/>
    </p:embeddedFont>
    <p:embeddedFont>
      <p:font typeface="Playfair Display SC Bold" charset="1" panose="00000800000000000000"/>
      <p:regular r:id="rId18"/>
    </p:embeddedFont>
    <p:embeddedFont>
      <p:font typeface="Poppins Medium Bold" charset="1" panose="02000000000000000000"/>
      <p:regular r:id="rId19"/>
    </p:embeddedFont>
    <p:embeddedFont>
      <p:font typeface="Helveticish" charset="1" panose="020B0604020202020204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8.png" Type="http://schemas.openxmlformats.org/officeDocument/2006/relationships/image"/><Relationship Id="rId6" Target="../media/image9.svg" Type="http://schemas.openxmlformats.org/officeDocument/2006/relationships/image"/><Relationship Id="rId7" Target="../media/image10.png" Type="http://schemas.openxmlformats.org/officeDocument/2006/relationships/image"/><Relationship Id="rId8" Target="../media/image11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https://www.linkedin.com/company/northwest-center-for-small-fruits-research/" TargetMode="External" Type="http://schemas.openxmlformats.org/officeDocument/2006/relationships/hyperlink"/><Relationship Id="rId11" Target="../media/image18.png" Type="http://schemas.openxmlformats.org/officeDocument/2006/relationships/image"/><Relationship Id="rId12" Target="../media/image19.svg" Type="http://schemas.openxmlformats.org/officeDocument/2006/relationships/image"/><Relationship Id="rId13" Target="https://youtu.be/3OrpFfusnpE" TargetMode="External" Type="http://schemas.openxmlformats.org/officeDocument/2006/relationships/hyperlink"/><Relationship Id="rId14" Target="../media/image20.png" Type="http://schemas.openxmlformats.org/officeDocument/2006/relationships/image"/><Relationship Id="rId15" Target="../media/image21.png" Type="http://schemas.openxmlformats.org/officeDocument/2006/relationships/image"/><Relationship Id="rId16" Target="../media/image22.svg" Type="http://schemas.openxmlformats.org/officeDocument/2006/relationships/image"/><Relationship Id="rId17" Target="../media/image23.png" Type="http://schemas.openxmlformats.org/officeDocument/2006/relationships/image"/><Relationship Id="rId2" Target="../media/image12.png" Type="http://schemas.openxmlformats.org/officeDocument/2006/relationships/image"/><Relationship Id="rId3" Target="../media/image13.svg" Type="http://schemas.openxmlformats.org/officeDocument/2006/relationships/image"/><Relationship Id="rId4" Target="https://www.facebook.com/Northwest-Center-for-Small-Fruits-Research-114330540412168/" TargetMode="External" Type="http://schemas.openxmlformats.org/officeDocument/2006/relationships/hyperlink"/><Relationship Id="rId5" Target="../media/image14.png" Type="http://schemas.openxmlformats.org/officeDocument/2006/relationships/image"/><Relationship Id="rId6" Target="../media/image15.svg" Type="http://schemas.openxmlformats.org/officeDocument/2006/relationships/image"/><Relationship Id="rId7" Target="https://www.instagram.com/ncsfr_official/" TargetMode="External" Type="http://schemas.openxmlformats.org/officeDocument/2006/relationships/hyperlink"/><Relationship Id="rId8" Target="../media/image16.png" Type="http://schemas.openxmlformats.org/officeDocument/2006/relationships/image"/><Relationship Id="rId9" Target="../media/image17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40790" y="0"/>
            <a:ext cx="212090" cy="5143500"/>
            <a:chOff x="0" y="0"/>
            <a:chExt cx="55859" cy="13546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5859" cy="1354667"/>
            </a:xfrm>
            <a:custGeom>
              <a:avLst/>
              <a:gdLst/>
              <a:ahLst/>
              <a:cxnLst/>
              <a:rect r="r" b="b" t="t" l="l"/>
              <a:pathLst>
                <a:path h="1354667" w="55859">
                  <a:moveTo>
                    <a:pt x="0" y="0"/>
                  </a:moveTo>
                  <a:lnTo>
                    <a:pt x="55859" y="0"/>
                  </a:lnTo>
                  <a:lnTo>
                    <a:pt x="55859" y="1354667"/>
                  </a:lnTo>
                  <a:lnTo>
                    <a:pt x="0" y="1354667"/>
                  </a:lnTo>
                  <a:close/>
                </a:path>
              </a:pathLst>
            </a:custGeom>
            <a:solidFill>
              <a:srgbClr val="6C7C6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55859" cy="13927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3226366" y="629205"/>
            <a:ext cx="4032934" cy="1442213"/>
          </a:xfrm>
          <a:custGeom>
            <a:avLst/>
            <a:gdLst/>
            <a:ahLst/>
            <a:cxnLst/>
            <a:rect r="r" b="b" t="t" l="l"/>
            <a:pathLst>
              <a:path h="1442213" w="4032934">
                <a:moveTo>
                  <a:pt x="0" y="0"/>
                </a:moveTo>
                <a:lnTo>
                  <a:pt x="4032934" y="0"/>
                </a:lnTo>
                <a:lnTo>
                  <a:pt x="4032934" y="1442212"/>
                </a:lnTo>
                <a:lnTo>
                  <a:pt x="0" y="14422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73915" r="0" b="-105719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829775" y="4011840"/>
            <a:ext cx="9288593" cy="1196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800"/>
              </a:lnSpc>
            </a:pPr>
            <a:r>
              <a:rPr lang="en-US" sz="8000">
                <a:solidFill>
                  <a:srgbClr val="6C7C69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PRESENTATION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829775" y="5162550"/>
            <a:ext cx="9288593" cy="1196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800"/>
              </a:lnSpc>
            </a:pPr>
            <a:r>
              <a:rPr lang="en-US" sz="8000">
                <a:solidFill>
                  <a:srgbClr val="50656E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TITLE</a:t>
            </a:r>
          </a:p>
        </p:txBody>
      </p:sp>
      <p:sp>
        <p:nvSpPr>
          <p:cNvPr name="TextBox 8" id="8"/>
          <p:cNvSpPr txBox="true"/>
          <p:nvPr/>
        </p:nvSpPr>
        <p:spPr>
          <a:xfrm rot="-5400000">
            <a:off x="-678580" y="6880625"/>
            <a:ext cx="3974630" cy="5003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101010"/>
                </a:solidFill>
                <a:latin typeface="Helvetica"/>
                <a:ea typeface="Helvetica"/>
                <a:cs typeface="Helvetica"/>
                <a:sym typeface="Helvetica"/>
              </a:rPr>
              <a:t>nwsmallfruits.org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829775" y="6989081"/>
            <a:ext cx="9288593" cy="5003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 spc="140">
                <a:solidFill>
                  <a:srgbClr val="101010"/>
                </a:solidFill>
                <a:latin typeface="Helvetica"/>
                <a:ea typeface="Helvetica"/>
                <a:cs typeface="Helvetica"/>
                <a:sym typeface="Helvetica"/>
              </a:rPr>
              <a:t>NCSFR PRESENTATION TEMPLATE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bg>
      <p:bgPr>
        <a:solidFill>
          <a:srgbClr val="6C7C6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1759210" y="7143750"/>
            <a:ext cx="5500090" cy="2114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8250"/>
              </a:lnSpc>
            </a:pPr>
            <a:r>
              <a:rPr lang="en-US" sz="750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TABLE OF</a:t>
            </a:r>
          </a:p>
          <a:p>
            <a:pPr algn="r">
              <a:lnSpc>
                <a:spcPts val="8250"/>
              </a:lnSpc>
            </a:pPr>
            <a:r>
              <a:rPr lang="en-US" sz="750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CONTENTS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2417556" y="2333944"/>
            <a:ext cx="1938412" cy="10033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700"/>
              </a:lnSpc>
            </a:pPr>
            <a:r>
              <a:rPr lang="en-US" sz="700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01.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417556" y="3855931"/>
            <a:ext cx="1938412" cy="10033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700"/>
              </a:lnSpc>
            </a:pPr>
            <a:r>
              <a:rPr lang="en-US" sz="700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02.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4355969" y="2341879"/>
            <a:ext cx="6726444" cy="5016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50"/>
              </a:lnSpc>
            </a:pPr>
            <a:r>
              <a:rPr lang="en-US" sz="350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TITLE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4355969" y="3863866"/>
            <a:ext cx="6726444" cy="5016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50"/>
              </a:lnSpc>
            </a:pPr>
            <a:r>
              <a:rPr lang="en-US" sz="350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TITLE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355969" y="2862585"/>
            <a:ext cx="5542676" cy="4381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00"/>
              </a:lnSpc>
            </a:pPr>
            <a:r>
              <a:rPr lang="en-US" sz="3000">
                <a:solidFill>
                  <a:srgbClr val="FFFFFF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Add a short description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417556" y="5377917"/>
            <a:ext cx="1938412" cy="10033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700"/>
              </a:lnSpc>
            </a:pPr>
            <a:r>
              <a:rPr lang="en-US" sz="700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03.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355969" y="5385853"/>
            <a:ext cx="6726444" cy="5016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50"/>
              </a:lnSpc>
            </a:pPr>
            <a:r>
              <a:rPr lang="en-US" sz="350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TITLE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417556" y="6899904"/>
            <a:ext cx="1938412" cy="10033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700"/>
              </a:lnSpc>
            </a:pPr>
            <a:r>
              <a:rPr lang="en-US" sz="700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04.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4355969" y="6907839"/>
            <a:ext cx="6726444" cy="5016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50"/>
              </a:lnSpc>
            </a:pPr>
            <a:r>
              <a:rPr lang="en-US" sz="350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TITLE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4355969" y="4384572"/>
            <a:ext cx="5542676" cy="4381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00"/>
              </a:lnSpc>
            </a:pPr>
            <a:r>
              <a:rPr lang="en-US" sz="3000">
                <a:solidFill>
                  <a:srgbClr val="FFFFFF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Add a short description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4355969" y="5906559"/>
            <a:ext cx="5542676" cy="4381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00"/>
              </a:lnSpc>
            </a:pPr>
            <a:r>
              <a:rPr lang="en-US" sz="3000">
                <a:solidFill>
                  <a:srgbClr val="FFFFFF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Add a short description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4355969" y="7428545"/>
            <a:ext cx="5542676" cy="4381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00"/>
              </a:lnSpc>
            </a:pPr>
            <a:r>
              <a:rPr lang="en-US" sz="3000">
                <a:solidFill>
                  <a:srgbClr val="FFFFFF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Add a short description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3638002"/>
            <a:ext cx="5922266" cy="669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00"/>
              </a:lnSpc>
            </a:pPr>
            <a:r>
              <a:rPr lang="en-US" sz="5000">
                <a:solidFill>
                  <a:srgbClr val="6C7C69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Your Title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4334296"/>
            <a:ext cx="5922266" cy="3782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31"/>
              </a:lnSpc>
            </a:pPr>
            <a:r>
              <a:rPr lang="en-US" sz="2799">
                <a:solidFill>
                  <a:srgbClr val="50656E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Your Subtitle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5147858"/>
            <a:ext cx="8115300" cy="12630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2D262A"/>
                </a:solidFill>
                <a:latin typeface="Helvetica"/>
                <a:ea typeface="Helvetica"/>
                <a:cs typeface="Helvetica"/>
                <a:sym typeface="Helvetica"/>
              </a:rPr>
              <a:t>Presentations are typically introduction, or speech meant to inform, persuade, inspire, motivate, or present a new idea/product.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3226366" y="629205"/>
            <a:ext cx="4032934" cy="1442213"/>
          </a:xfrm>
          <a:custGeom>
            <a:avLst/>
            <a:gdLst/>
            <a:ahLst/>
            <a:cxnLst/>
            <a:rect r="r" b="b" t="t" l="l"/>
            <a:pathLst>
              <a:path h="1442213" w="4032934">
                <a:moveTo>
                  <a:pt x="0" y="0"/>
                </a:moveTo>
                <a:lnTo>
                  <a:pt x="4032934" y="0"/>
                </a:lnTo>
                <a:lnTo>
                  <a:pt x="4032934" y="1442212"/>
                </a:lnTo>
                <a:lnTo>
                  <a:pt x="0" y="14422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73915" r="0" b="-105719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935202" y="9353550"/>
            <a:ext cx="16414849" cy="417036"/>
            <a:chOff x="0" y="0"/>
            <a:chExt cx="21886466" cy="556048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143722"/>
              <a:ext cx="12315621" cy="41232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470"/>
                </a:lnSpc>
              </a:pPr>
              <a:r>
                <a:rPr lang="en-US" sz="1900" spc="171">
                  <a:solidFill>
                    <a:srgbClr val="A6A6A6"/>
                  </a:solidFill>
                  <a:latin typeface="Helvetica"/>
                  <a:ea typeface="Helvetica"/>
                  <a:cs typeface="Helvetica"/>
                  <a:sym typeface="Helvetica"/>
                </a:rPr>
                <a:t>Presentation Title</a:t>
              </a:r>
            </a:p>
          </p:txBody>
        </p:sp>
        <p:sp>
          <p:nvSpPr>
            <p:cNvPr name="AutoShape 8" id="8"/>
            <p:cNvSpPr/>
            <p:nvPr/>
          </p:nvSpPr>
          <p:spPr>
            <a:xfrm>
              <a:off x="0" y="6350"/>
              <a:ext cx="21886466" cy="0"/>
            </a:xfrm>
            <a:prstGeom prst="line">
              <a:avLst/>
            </a:prstGeom>
            <a:ln cap="flat" w="12700">
              <a:solidFill>
                <a:srgbClr val="A6A6A6"/>
              </a:solidFill>
              <a:prstDash val="solid"/>
              <a:headEnd type="none" len="sm" w="sm"/>
              <a:tailEnd type="none" len="sm" w="sm"/>
            </a:ln>
          </p:spPr>
        </p:sp>
      </p:grpSp>
      <p:grpSp>
        <p:nvGrpSpPr>
          <p:cNvPr name="Group 9" id="9"/>
          <p:cNvGrpSpPr/>
          <p:nvPr/>
        </p:nvGrpSpPr>
        <p:grpSpPr>
          <a:xfrm rot="0">
            <a:off x="10781793" y="4186261"/>
            <a:ext cx="6477507" cy="6100739"/>
            <a:chOff x="0" y="0"/>
            <a:chExt cx="8636677" cy="8134319"/>
          </a:xfrm>
        </p:grpSpPr>
        <p:pic>
          <p:nvPicPr>
            <p:cNvPr name="Picture 10" id="10"/>
            <p:cNvPicPr>
              <a:picLocks noChangeAspect="true"/>
            </p:cNvPicPr>
            <p:nvPr/>
          </p:nvPicPr>
          <p:blipFill>
            <a:blip r:embed="rId3"/>
            <a:srcRect l="14630" t="0" r="14630" b="0"/>
            <a:stretch>
              <a:fillRect/>
            </a:stretch>
          </p:blipFill>
          <p:spPr>
            <a:xfrm flipH="false" flipV="false">
              <a:off x="0" y="0"/>
              <a:ext cx="8636677" cy="813431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255853" y="3600450"/>
            <a:ext cx="3086100" cy="3086100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6C7C6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4104804" y="4499587"/>
            <a:ext cx="1388197" cy="1388197"/>
          </a:xfrm>
          <a:custGeom>
            <a:avLst/>
            <a:gdLst/>
            <a:ahLst/>
            <a:cxnLst/>
            <a:rect r="r" b="b" t="t" l="l"/>
            <a:pathLst>
              <a:path h="1388197" w="1388197">
                <a:moveTo>
                  <a:pt x="0" y="0"/>
                </a:moveTo>
                <a:lnTo>
                  <a:pt x="1388197" y="0"/>
                </a:lnTo>
                <a:lnTo>
                  <a:pt x="1388197" y="1388196"/>
                </a:lnTo>
                <a:lnTo>
                  <a:pt x="0" y="13881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28700" y="3638002"/>
            <a:ext cx="5922266" cy="669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00"/>
              </a:lnSpc>
            </a:pPr>
            <a:r>
              <a:rPr lang="en-US" sz="5000">
                <a:solidFill>
                  <a:srgbClr val="6C7C69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Your Title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4334296"/>
            <a:ext cx="5922266" cy="3782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31"/>
              </a:lnSpc>
            </a:pPr>
            <a:r>
              <a:rPr lang="en-US" sz="2799">
                <a:solidFill>
                  <a:srgbClr val="50656E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Your Subtitle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5147858"/>
            <a:ext cx="8115300" cy="12630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2D262A"/>
                </a:solidFill>
                <a:latin typeface="Helvetica"/>
                <a:ea typeface="Helvetica"/>
                <a:cs typeface="Helvetica"/>
                <a:sym typeface="Helvetica"/>
              </a:rPr>
              <a:t>Presentations are typically introduction, or speech meant to inform, persuade, inspire, motivate, or present a new idea/product.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935202" y="9353550"/>
            <a:ext cx="16414849" cy="417036"/>
            <a:chOff x="0" y="0"/>
            <a:chExt cx="21886466" cy="556048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0" y="143722"/>
              <a:ext cx="12315621" cy="41232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470"/>
                </a:lnSpc>
              </a:pPr>
              <a:r>
                <a:rPr lang="en-US" sz="1900" spc="171">
                  <a:solidFill>
                    <a:srgbClr val="A6A6A6"/>
                  </a:solidFill>
                  <a:latin typeface="Helvetica"/>
                  <a:ea typeface="Helvetica"/>
                  <a:cs typeface="Helvetica"/>
                  <a:sym typeface="Helvetica"/>
                </a:rPr>
                <a:t>Presentation Title</a:t>
              </a:r>
            </a:p>
          </p:txBody>
        </p:sp>
        <p:sp>
          <p:nvSpPr>
            <p:cNvPr name="AutoShape 11" id="11"/>
            <p:cNvSpPr/>
            <p:nvPr/>
          </p:nvSpPr>
          <p:spPr>
            <a:xfrm>
              <a:off x="0" y="6350"/>
              <a:ext cx="21886466" cy="0"/>
            </a:xfrm>
            <a:prstGeom prst="line">
              <a:avLst/>
            </a:prstGeom>
            <a:ln cap="flat" w="12700">
              <a:solidFill>
                <a:srgbClr val="A6A6A6"/>
              </a:solidFill>
              <a:prstDash val="solid"/>
              <a:headEnd type="none" len="sm" w="sm"/>
              <a:tailEnd type="none" len="sm" w="sm"/>
            </a:ln>
          </p:spPr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450335" y="3239180"/>
            <a:ext cx="3018158" cy="3014957"/>
            <a:chOff x="0" y="0"/>
            <a:chExt cx="4024211" cy="4019943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30494" t="0" r="30494" b="0"/>
            <a:stretch>
              <a:fillRect/>
            </a:stretch>
          </p:blipFill>
          <p:spPr>
            <a:xfrm flipH="false" flipV="false">
              <a:off x="0" y="0"/>
              <a:ext cx="4024211" cy="4019943"/>
            </a:xfrm>
            <a:prstGeom prst="rect">
              <a:avLst/>
            </a:prstGeom>
          </p:spPr>
        </p:pic>
      </p:grpSp>
      <p:grpSp>
        <p:nvGrpSpPr>
          <p:cNvPr name="Group 4" id="4"/>
          <p:cNvGrpSpPr/>
          <p:nvPr/>
        </p:nvGrpSpPr>
        <p:grpSpPr>
          <a:xfrm rot="0">
            <a:off x="12818407" y="3239180"/>
            <a:ext cx="3018158" cy="3014957"/>
            <a:chOff x="0" y="0"/>
            <a:chExt cx="4024211" cy="4019943"/>
          </a:xfrm>
        </p:grpSpPr>
        <p:pic>
          <p:nvPicPr>
            <p:cNvPr name="Picture 5" id="5"/>
            <p:cNvPicPr>
              <a:picLocks noChangeAspect="true"/>
            </p:cNvPicPr>
            <p:nvPr/>
          </p:nvPicPr>
          <p:blipFill>
            <a:blip r:embed="rId2"/>
            <a:srcRect l="30494" t="0" r="30494" b="0"/>
            <a:stretch>
              <a:fillRect/>
            </a:stretch>
          </p:blipFill>
          <p:spPr>
            <a:xfrm flipH="false" flipV="false">
              <a:off x="0" y="0"/>
              <a:ext cx="4024211" cy="4019943"/>
            </a:xfrm>
            <a:prstGeom prst="rect">
              <a:avLst/>
            </a:prstGeom>
          </p:spPr>
        </p:pic>
      </p:grpSp>
      <p:sp>
        <p:nvSpPr>
          <p:cNvPr name="Freeform 6" id="6"/>
          <p:cNvSpPr/>
          <p:nvPr/>
        </p:nvSpPr>
        <p:spPr>
          <a:xfrm flipH="false" flipV="false" rot="0">
            <a:off x="4369544" y="7931537"/>
            <a:ext cx="343622" cy="343622"/>
          </a:xfrm>
          <a:custGeom>
            <a:avLst/>
            <a:gdLst/>
            <a:ahLst/>
            <a:cxnLst/>
            <a:rect r="r" b="b" t="t" l="l"/>
            <a:pathLst>
              <a:path h="343622" w="343622">
                <a:moveTo>
                  <a:pt x="0" y="0"/>
                </a:moveTo>
                <a:lnTo>
                  <a:pt x="343622" y="0"/>
                </a:lnTo>
                <a:lnTo>
                  <a:pt x="343622" y="343622"/>
                </a:lnTo>
                <a:lnTo>
                  <a:pt x="0" y="3436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3786098" y="7929623"/>
            <a:ext cx="347450" cy="347450"/>
          </a:xfrm>
          <a:custGeom>
            <a:avLst/>
            <a:gdLst/>
            <a:ahLst/>
            <a:cxnLst/>
            <a:rect r="r" b="b" t="t" l="l"/>
            <a:pathLst>
              <a:path h="347450" w="347450">
                <a:moveTo>
                  <a:pt x="0" y="0"/>
                </a:moveTo>
                <a:lnTo>
                  <a:pt x="347450" y="0"/>
                </a:lnTo>
                <a:lnTo>
                  <a:pt x="347450" y="347450"/>
                </a:lnTo>
                <a:lnTo>
                  <a:pt x="0" y="3474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3206480" y="7931537"/>
            <a:ext cx="343622" cy="343622"/>
          </a:xfrm>
          <a:custGeom>
            <a:avLst/>
            <a:gdLst/>
            <a:ahLst/>
            <a:cxnLst/>
            <a:rect r="r" b="b" t="t" l="l"/>
            <a:pathLst>
              <a:path h="343622" w="343622">
                <a:moveTo>
                  <a:pt x="0" y="0"/>
                </a:moveTo>
                <a:lnTo>
                  <a:pt x="343622" y="0"/>
                </a:lnTo>
                <a:lnTo>
                  <a:pt x="343622" y="343622"/>
                </a:lnTo>
                <a:lnTo>
                  <a:pt x="0" y="34362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737207" y="7933452"/>
            <a:ext cx="343622" cy="343622"/>
          </a:xfrm>
          <a:custGeom>
            <a:avLst/>
            <a:gdLst/>
            <a:ahLst/>
            <a:cxnLst/>
            <a:rect r="r" b="b" t="t" l="l"/>
            <a:pathLst>
              <a:path h="343622" w="343622">
                <a:moveTo>
                  <a:pt x="0" y="0"/>
                </a:moveTo>
                <a:lnTo>
                  <a:pt x="343622" y="0"/>
                </a:lnTo>
                <a:lnTo>
                  <a:pt x="343622" y="343621"/>
                </a:lnTo>
                <a:lnTo>
                  <a:pt x="0" y="3436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4153761" y="7931537"/>
            <a:ext cx="347450" cy="347450"/>
          </a:xfrm>
          <a:custGeom>
            <a:avLst/>
            <a:gdLst/>
            <a:ahLst/>
            <a:cxnLst/>
            <a:rect r="r" b="b" t="t" l="l"/>
            <a:pathLst>
              <a:path h="347450" w="347450">
                <a:moveTo>
                  <a:pt x="0" y="0"/>
                </a:moveTo>
                <a:lnTo>
                  <a:pt x="347450" y="0"/>
                </a:lnTo>
                <a:lnTo>
                  <a:pt x="347450" y="347451"/>
                </a:lnTo>
                <a:lnTo>
                  <a:pt x="0" y="34745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3574143" y="7933452"/>
            <a:ext cx="343622" cy="343622"/>
          </a:xfrm>
          <a:custGeom>
            <a:avLst/>
            <a:gdLst/>
            <a:ahLst/>
            <a:cxnLst/>
            <a:rect r="r" b="b" t="t" l="l"/>
            <a:pathLst>
              <a:path h="343622" w="343622">
                <a:moveTo>
                  <a:pt x="0" y="0"/>
                </a:moveTo>
                <a:lnTo>
                  <a:pt x="343621" y="0"/>
                </a:lnTo>
                <a:lnTo>
                  <a:pt x="343621" y="343621"/>
                </a:lnTo>
                <a:lnTo>
                  <a:pt x="0" y="34362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8012034" y="3239180"/>
            <a:ext cx="3018158" cy="3014957"/>
            <a:chOff x="0" y="0"/>
            <a:chExt cx="4024211" cy="4019943"/>
          </a:xfrm>
        </p:grpSpPr>
        <p:pic>
          <p:nvPicPr>
            <p:cNvPr name="Picture 13" id="13"/>
            <p:cNvPicPr>
              <a:picLocks noChangeAspect="true"/>
            </p:cNvPicPr>
            <p:nvPr/>
          </p:nvPicPr>
          <p:blipFill>
            <a:blip r:embed="rId2"/>
            <a:srcRect l="30494" t="0" r="30494" b="0"/>
            <a:stretch>
              <a:fillRect/>
            </a:stretch>
          </p:blipFill>
          <p:spPr>
            <a:xfrm flipH="false" flipV="false">
              <a:off x="0" y="0"/>
              <a:ext cx="4024211" cy="4019943"/>
            </a:xfrm>
            <a:prstGeom prst="rect">
              <a:avLst/>
            </a:prstGeom>
          </p:spPr>
        </p:pic>
      </p:grpSp>
      <p:sp>
        <p:nvSpPr>
          <p:cNvPr name="Freeform 14" id="14"/>
          <p:cNvSpPr/>
          <p:nvPr/>
        </p:nvSpPr>
        <p:spPr>
          <a:xfrm flipH="false" flipV="false" rot="0">
            <a:off x="9931244" y="7931537"/>
            <a:ext cx="343622" cy="343622"/>
          </a:xfrm>
          <a:custGeom>
            <a:avLst/>
            <a:gdLst/>
            <a:ahLst/>
            <a:cxnLst/>
            <a:rect r="r" b="b" t="t" l="l"/>
            <a:pathLst>
              <a:path h="343622" w="343622">
                <a:moveTo>
                  <a:pt x="0" y="0"/>
                </a:moveTo>
                <a:lnTo>
                  <a:pt x="343621" y="0"/>
                </a:lnTo>
                <a:lnTo>
                  <a:pt x="343621" y="343622"/>
                </a:lnTo>
                <a:lnTo>
                  <a:pt x="0" y="3436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9347797" y="7929623"/>
            <a:ext cx="347450" cy="347450"/>
          </a:xfrm>
          <a:custGeom>
            <a:avLst/>
            <a:gdLst/>
            <a:ahLst/>
            <a:cxnLst/>
            <a:rect r="r" b="b" t="t" l="l"/>
            <a:pathLst>
              <a:path h="347450" w="347450">
                <a:moveTo>
                  <a:pt x="0" y="0"/>
                </a:moveTo>
                <a:lnTo>
                  <a:pt x="347450" y="0"/>
                </a:lnTo>
                <a:lnTo>
                  <a:pt x="347450" y="347450"/>
                </a:lnTo>
                <a:lnTo>
                  <a:pt x="0" y="3474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8768179" y="7931537"/>
            <a:ext cx="343622" cy="343622"/>
          </a:xfrm>
          <a:custGeom>
            <a:avLst/>
            <a:gdLst/>
            <a:ahLst/>
            <a:cxnLst/>
            <a:rect r="r" b="b" t="t" l="l"/>
            <a:pathLst>
              <a:path h="343622" w="343622">
                <a:moveTo>
                  <a:pt x="0" y="0"/>
                </a:moveTo>
                <a:lnTo>
                  <a:pt x="343622" y="0"/>
                </a:lnTo>
                <a:lnTo>
                  <a:pt x="343622" y="343622"/>
                </a:lnTo>
                <a:lnTo>
                  <a:pt x="0" y="34362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7" id="17"/>
          <p:cNvGrpSpPr/>
          <p:nvPr/>
        </p:nvGrpSpPr>
        <p:grpSpPr>
          <a:xfrm rot="0">
            <a:off x="-2426465" y="3239180"/>
            <a:ext cx="3086100" cy="3086100"/>
            <a:chOff x="0" y="0"/>
            <a:chExt cx="812800" cy="8128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6C7C69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5919525" y="1133475"/>
            <a:ext cx="6448950" cy="7468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64"/>
              </a:lnSpc>
            </a:pPr>
            <a:r>
              <a:rPr lang="en-US" sz="5600">
                <a:solidFill>
                  <a:srgbClr val="6C7C69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Our Great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5919525" y="1767459"/>
            <a:ext cx="6448950" cy="7468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64"/>
              </a:lnSpc>
            </a:pPr>
            <a:r>
              <a:rPr lang="en-US" sz="5600">
                <a:solidFill>
                  <a:srgbClr val="50656E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Team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999712" y="8503759"/>
            <a:ext cx="3919404" cy="375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2D262A"/>
                </a:solidFill>
                <a:latin typeface="Helvetica"/>
                <a:ea typeface="Helvetica"/>
                <a:cs typeface="Helvetica"/>
                <a:sym typeface="Helvetica"/>
              </a:rPr>
              <a:t>@yourname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2370732" y="8503759"/>
            <a:ext cx="3919404" cy="375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2D262A"/>
                </a:solidFill>
                <a:latin typeface="Helvetica"/>
                <a:ea typeface="Helvetica"/>
                <a:cs typeface="Helvetica"/>
                <a:sym typeface="Helvetica"/>
              </a:rPr>
              <a:t>@yourname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2000121" y="6754589"/>
            <a:ext cx="3919404" cy="4248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6C7C69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Your Name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2371141" y="6754589"/>
            <a:ext cx="3919404" cy="4248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6C7C69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Your Name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2000121" y="7213986"/>
            <a:ext cx="3919404" cy="4248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2D262A"/>
                </a:solidFill>
                <a:latin typeface="Helvetica"/>
                <a:ea typeface="Helvetica"/>
                <a:cs typeface="Helvetica"/>
                <a:sym typeface="Helvetica"/>
              </a:rPr>
              <a:t>Your Title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2371141" y="7213986"/>
            <a:ext cx="3919404" cy="4248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2D262A"/>
                </a:solidFill>
                <a:latin typeface="Helvetica"/>
                <a:ea typeface="Helvetica"/>
                <a:cs typeface="Helvetica"/>
                <a:sym typeface="Helvetica"/>
              </a:rPr>
              <a:t>Your Title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7561411" y="8503759"/>
            <a:ext cx="3919404" cy="375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2D262A"/>
                </a:solidFill>
                <a:latin typeface="Helvetica"/>
                <a:ea typeface="Helvetica"/>
                <a:cs typeface="Helvetica"/>
                <a:sym typeface="Helvetica"/>
              </a:rPr>
              <a:t>@yourname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7561820" y="6754589"/>
            <a:ext cx="3919404" cy="4248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6C7C69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Your Name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7561820" y="7213986"/>
            <a:ext cx="3919404" cy="4248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2D262A"/>
                </a:solidFill>
                <a:latin typeface="Helvetica"/>
                <a:ea typeface="Helvetica"/>
                <a:cs typeface="Helvetica"/>
                <a:sym typeface="Helvetica"/>
              </a:rPr>
              <a:t>Your Title</a:t>
            </a:r>
          </a:p>
        </p:txBody>
      </p:sp>
      <p:grpSp>
        <p:nvGrpSpPr>
          <p:cNvPr name="Group 31" id="31"/>
          <p:cNvGrpSpPr/>
          <p:nvPr/>
        </p:nvGrpSpPr>
        <p:grpSpPr>
          <a:xfrm rot="0">
            <a:off x="17627265" y="3168038"/>
            <a:ext cx="3086100" cy="3086100"/>
            <a:chOff x="0" y="0"/>
            <a:chExt cx="812800" cy="81280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6C7C69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grpSp>
        <p:nvGrpSpPr>
          <p:cNvPr name="Group 34" id="34"/>
          <p:cNvGrpSpPr/>
          <p:nvPr/>
        </p:nvGrpSpPr>
        <p:grpSpPr>
          <a:xfrm rot="0">
            <a:off x="935202" y="9353550"/>
            <a:ext cx="16414849" cy="417036"/>
            <a:chOff x="0" y="0"/>
            <a:chExt cx="21886466" cy="556048"/>
          </a:xfrm>
        </p:grpSpPr>
        <p:sp>
          <p:nvSpPr>
            <p:cNvPr name="TextBox 35" id="35"/>
            <p:cNvSpPr txBox="true"/>
            <p:nvPr/>
          </p:nvSpPr>
          <p:spPr>
            <a:xfrm rot="0">
              <a:off x="0" y="143722"/>
              <a:ext cx="12315621" cy="41232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470"/>
                </a:lnSpc>
              </a:pPr>
              <a:r>
                <a:rPr lang="en-US" sz="1900" spc="171">
                  <a:solidFill>
                    <a:srgbClr val="A6A6A6"/>
                  </a:solidFill>
                  <a:latin typeface="Helvetica"/>
                  <a:ea typeface="Helvetica"/>
                  <a:cs typeface="Helvetica"/>
                  <a:sym typeface="Helvetica"/>
                </a:rPr>
                <a:t>Presentation Title</a:t>
              </a:r>
            </a:p>
          </p:txBody>
        </p:sp>
        <p:sp>
          <p:nvSpPr>
            <p:cNvPr name="AutoShape 36" id="36"/>
            <p:cNvSpPr/>
            <p:nvPr/>
          </p:nvSpPr>
          <p:spPr>
            <a:xfrm>
              <a:off x="0" y="6350"/>
              <a:ext cx="21886466" cy="0"/>
            </a:xfrm>
            <a:prstGeom prst="line">
              <a:avLst/>
            </a:prstGeom>
            <a:ln cap="flat" w="12700">
              <a:solidFill>
                <a:srgbClr val="A6A6A6"/>
              </a:solidFill>
              <a:prstDash val="solid"/>
              <a:headEnd type="none" len="sm" w="sm"/>
              <a:tailEnd type="none" len="sm" w="sm"/>
            </a:ln>
          </p:spPr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794627" y="4248150"/>
            <a:ext cx="9288593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600"/>
              </a:lnSpc>
            </a:pPr>
            <a:r>
              <a:rPr lang="en-US" sz="6000">
                <a:solidFill>
                  <a:srgbClr val="6C7C69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ACKNOWLEDGEMENTS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2804152" y="5776364"/>
            <a:ext cx="9288593" cy="5003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 spc="963">
                <a:solidFill>
                  <a:srgbClr val="101010"/>
                </a:solidFill>
                <a:latin typeface="Helvetica"/>
                <a:ea typeface="Helvetica"/>
                <a:cs typeface="Helvetica"/>
                <a:sym typeface="Helvetica"/>
              </a:rPr>
              <a:t>PRESENTATION TEMPLATE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3226366" y="629205"/>
            <a:ext cx="4032934" cy="1442213"/>
          </a:xfrm>
          <a:custGeom>
            <a:avLst/>
            <a:gdLst/>
            <a:ahLst/>
            <a:cxnLst/>
            <a:rect r="r" b="b" t="t" l="l"/>
            <a:pathLst>
              <a:path h="1442213" w="4032934">
                <a:moveTo>
                  <a:pt x="0" y="0"/>
                </a:moveTo>
                <a:lnTo>
                  <a:pt x="4032934" y="0"/>
                </a:lnTo>
                <a:lnTo>
                  <a:pt x="4032934" y="1442212"/>
                </a:lnTo>
                <a:lnTo>
                  <a:pt x="0" y="14422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73915" r="0" b="-105719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240790" y="0"/>
            <a:ext cx="212090" cy="5143500"/>
            <a:chOff x="0" y="0"/>
            <a:chExt cx="55859" cy="135466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5859" cy="1354667"/>
            </a:xfrm>
            <a:custGeom>
              <a:avLst/>
              <a:gdLst/>
              <a:ahLst/>
              <a:cxnLst/>
              <a:rect r="r" b="b" t="t" l="l"/>
              <a:pathLst>
                <a:path h="1354667" w="55859">
                  <a:moveTo>
                    <a:pt x="0" y="0"/>
                  </a:moveTo>
                  <a:lnTo>
                    <a:pt x="55859" y="0"/>
                  </a:lnTo>
                  <a:lnTo>
                    <a:pt x="55859" y="1354667"/>
                  </a:lnTo>
                  <a:lnTo>
                    <a:pt x="0" y="1354667"/>
                  </a:lnTo>
                  <a:close/>
                </a:path>
              </a:pathLst>
            </a:custGeom>
            <a:solidFill>
              <a:srgbClr val="6C7C69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55859" cy="13927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-5400000">
            <a:off x="-678580" y="6880625"/>
            <a:ext cx="3974630" cy="5003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101010"/>
                </a:solidFill>
                <a:latin typeface="Helvetica"/>
                <a:ea typeface="Helvetica"/>
                <a:cs typeface="Helvetica"/>
                <a:sym typeface="Helvetica"/>
              </a:rPr>
              <a:t>nwsmallfruits.org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945964" y="1028700"/>
            <a:ext cx="2701496" cy="1011874"/>
            <a:chOff x="0" y="0"/>
            <a:chExt cx="3601995" cy="1349165"/>
          </a:xfrm>
        </p:grpSpPr>
        <p:sp>
          <p:nvSpPr>
            <p:cNvPr name="Freeform 3" id="3">
              <a:hlinkClick r:id="rId4" tooltip="https://www.facebook.com/Northwest-Center-for-Small-Fruits-Research-114330540412168/"/>
            </p:cNvPr>
            <p:cNvSpPr/>
            <p:nvPr/>
          </p:nvSpPr>
          <p:spPr>
            <a:xfrm flipH="false" flipV="false" rot="0">
              <a:off x="124575" y="638097"/>
              <a:ext cx="335979" cy="711068"/>
            </a:xfrm>
            <a:custGeom>
              <a:avLst/>
              <a:gdLst/>
              <a:ahLst/>
              <a:cxnLst/>
              <a:rect r="r" b="b" t="t" l="l"/>
              <a:pathLst>
                <a:path h="711068" w="335979">
                  <a:moveTo>
                    <a:pt x="0" y="0"/>
                  </a:moveTo>
                  <a:lnTo>
                    <a:pt x="335980" y="0"/>
                  </a:lnTo>
                  <a:lnTo>
                    <a:pt x="335980" y="711068"/>
                  </a:lnTo>
                  <a:lnTo>
                    <a:pt x="0" y="7110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>
              <a:hlinkClick r:id="rId7" tooltip="https://www.instagram.com/ncsfr_official/"/>
            </p:cNvPr>
            <p:cNvSpPr/>
            <p:nvPr/>
          </p:nvSpPr>
          <p:spPr>
            <a:xfrm flipH="false" flipV="false" rot="0">
              <a:off x="708208" y="692746"/>
              <a:ext cx="656419" cy="656419"/>
            </a:xfrm>
            <a:custGeom>
              <a:avLst/>
              <a:gdLst/>
              <a:ahLst/>
              <a:cxnLst/>
              <a:rect r="r" b="b" t="t" l="l"/>
              <a:pathLst>
                <a:path h="656419" w="656419">
                  <a:moveTo>
                    <a:pt x="0" y="0"/>
                  </a:moveTo>
                  <a:lnTo>
                    <a:pt x="656419" y="0"/>
                  </a:lnTo>
                  <a:lnTo>
                    <a:pt x="656419" y="656419"/>
                  </a:lnTo>
                  <a:lnTo>
                    <a:pt x="0" y="6564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>
              <a:hlinkClick r:id="rId10" tooltip="https://www.linkedin.com/company/northwest-center-for-small-fruits-research/"/>
            </p:cNvPr>
            <p:cNvSpPr/>
            <p:nvPr/>
          </p:nvSpPr>
          <p:spPr>
            <a:xfrm flipH="false" flipV="false" rot="0">
              <a:off x="1683698" y="692746"/>
              <a:ext cx="656419" cy="656419"/>
            </a:xfrm>
            <a:custGeom>
              <a:avLst/>
              <a:gdLst/>
              <a:ahLst/>
              <a:cxnLst/>
              <a:rect r="r" b="b" t="t" l="l"/>
              <a:pathLst>
                <a:path h="656419" w="656419">
                  <a:moveTo>
                    <a:pt x="0" y="0"/>
                  </a:moveTo>
                  <a:lnTo>
                    <a:pt x="656420" y="0"/>
                  </a:lnTo>
                  <a:lnTo>
                    <a:pt x="656420" y="656419"/>
                  </a:lnTo>
                  <a:lnTo>
                    <a:pt x="0" y="6564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>
              <a:hlinkClick r:id="rId13" tooltip="https://youtu.be/3OrpFfusnpE"/>
            </p:cNvPr>
            <p:cNvSpPr/>
            <p:nvPr/>
          </p:nvSpPr>
          <p:spPr>
            <a:xfrm flipH="false" flipV="false" rot="0">
              <a:off x="2609075" y="650398"/>
              <a:ext cx="992919" cy="698767"/>
            </a:xfrm>
            <a:custGeom>
              <a:avLst/>
              <a:gdLst/>
              <a:ahLst/>
              <a:cxnLst/>
              <a:rect r="r" b="b" t="t" l="l"/>
              <a:pathLst>
                <a:path h="698767" w="992919">
                  <a:moveTo>
                    <a:pt x="0" y="0"/>
                  </a:moveTo>
                  <a:lnTo>
                    <a:pt x="992920" y="0"/>
                  </a:lnTo>
                  <a:lnTo>
                    <a:pt x="992920" y="698767"/>
                  </a:lnTo>
                  <a:lnTo>
                    <a:pt x="0" y="6987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0" y="-28575"/>
              <a:ext cx="3601995" cy="4265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en-US" sz="2000" u="sng">
                  <a:solidFill>
                    <a:srgbClr val="6C7C69"/>
                  </a:solidFill>
                  <a:latin typeface="Pragmatica"/>
                  <a:ea typeface="Pragmatica"/>
                  <a:cs typeface="Pragmatica"/>
                  <a:sym typeface="Pragmatica"/>
                </a:rPr>
                <a:t>@NCSFR_OFFICIAL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2405832" y="3123869"/>
            <a:ext cx="3781759" cy="4039262"/>
            <a:chOff x="0" y="0"/>
            <a:chExt cx="5042346" cy="538568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109179" y="496935"/>
              <a:ext cx="4823988" cy="4823988"/>
            </a:xfrm>
            <a:custGeom>
              <a:avLst/>
              <a:gdLst/>
              <a:ahLst/>
              <a:cxnLst/>
              <a:rect r="r" b="b" t="t" l="l"/>
              <a:pathLst>
                <a:path h="4823988" w="4823988">
                  <a:moveTo>
                    <a:pt x="0" y="0"/>
                  </a:moveTo>
                  <a:lnTo>
                    <a:pt x="4823988" y="0"/>
                  </a:lnTo>
                  <a:lnTo>
                    <a:pt x="4823988" y="4823989"/>
                  </a:lnTo>
                  <a:lnTo>
                    <a:pt x="0" y="48239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5042346" cy="5385683"/>
            </a:xfrm>
            <a:custGeom>
              <a:avLst/>
              <a:gdLst/>
              <a:ahLst/>
              <a:cxnLst/>
              <a:rect r="r" b="b" t="t" l="l"/>
              <a:pathLst>
                <a:path h="5385683" w="5042346">
                  <a:moveTo>
                    <a:pt x="0" y="0"/>
                  </a:moveTo>
                  <a:lnTo>
                    <a:pt x="5042346" y="0"/>
                  </a:lnTo>
                  <a:lnTo>
                    <a:pt x="5042346" y="5385683"/>
                  </a:lnTo>
                  <a:lnTo>
                    <a:pt x="0" y="53856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0" y="37769"/>
            <a:ext cx="9144000" cy="10249231"/>
            <a:chOff x="0" y="0"/>
            <a:chExt cx="2408296" cy="269938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408296" cy="2699386"/>
            </a:xfrm>
            <a:custGeom>
              <a:avLst/>
              <a:gdLst/>
              <a:ahLst/>
              <a:cxnLst/>
              <a:rect r="r" b="b" t="t" l="l"/>
              <a:pathLst>
                <a:path h="2699386" w="2408296">
                  <a:moveTo>
                    <a:pt x="0" y="0"/>
                  </a:moveTo>
                  <a:lnTo>
                    <a:pt x="2408296" y="0"/>
                  </a:lnTo>
                  <a:lnTo>
                    <a:pt x="2408296" y="2699386"/>
                  </a:lnTo>
                  <a:lnTo>
                    <a:pt x="0" y="2699386"/>
                  </a:lnTo>
                  <a:close/>
                </a:path>
              </a:pathLst>
            </a:custGeom>
            <a:solidFill>
              <a:srgbClr val="6C7C69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66675"/>
              <a:ext cx="2408296" cy="27660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3145650" y="1768729"/>
            <a:ext cx="2923504" cy="2569439"/>
          </a:xfrm>
          <a:custGeom>
            <a:avLst/>
            <a:gdLst/>
            <a:ahLst/>
            <a:cxnLst/>
            <a:rect r="r" b="b" t="t" l="l"/>
            <a:pathLst>
              <a:path h="2569439" w="2923504">
                <a:moveTo>
                  <a:pt x="0" y="0"/>
                </a:moveTo>
                <a:lnTo>
                  <a:pt x="2923503" y="0"/>
                </a:lnTo>
                <a:lnTo>
                  <a:pt x="2923503" y="2569439"/>
                </a:lnTo>
                <a:lnTo>
                  <a:pt x="0" y="2569439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0" t="0" r="0" b="-13779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1334124" y="8851265"/>
            <a:ext cx="5925176" cy="3448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40"/>
              </a:lnSpc>
            </a:pPr>
            <a:r>
              <a:rPr lang="en-US" sz="2400">
                <a:solidFill>
                  <a:srgbClr val="6C7C69"/>
                </a:solidFill>
                <a:latin typeface="Playfair Display SC Bold"/>
                <a:ea typeface="Playfair Display SC Bold"/>
                <a:cs typeface="Playfair Display SC Bold"/>
                <a:sym typeface="Playfair Display SC Bold"/>
              </a:rPr>
              <a:t>TO SUBSCRIBE TO MAILING LIST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414435" y="4743450"/>
            <a:ext cx="8234204" cy="857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6000">
                <a:solidFill>
                  <a:srgbClr val="FFFFFF"/>
                </a:solidFill>
                <a:latin typeface="Playfair Display SC Bold"/>
                <a:ea typeface="Playfair Display SC Bold"/>
                <a:cs typeface="Playfair Display SC Bold"/>
                <a:sym typeface="Playfair Display SC Bold"/>
              </a:rPr>
              <a:t>CONACT US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3145650" y="9092502"/>
            <a:ext cx="2771775" cy="2071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24"/>
              </a:lnSpc>
            </a:pPr>
            <a:r>
              <a:rPr lang="en-US" sz="1400" spc="182">
                <a:solidFill>
                  <a:srgbClr val="FFFFFF"/>
                </a:solidFill>
                <a:latin typeface="Poppins Medium Bold"/>
                <a:ea typeface="Poppins Medium Bold"/>
                <a:cs typeface="Poppins Medium Bold"/>
                <a:sym typeface="Poppins Medium Bold"/>
              </a:rPr>
              <a:t>www.nwsmallfruits.org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3145650" y="7161422"/>
            <a:ext cx="2771775" cy="723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99"/>
              </a:lnSpc>
            </a:pPr>
            <a:r>
              <a:rPr lang="en-US" sz="1999" spc="199">
                <a:solidFill>
                  <a:srgbClr val="FFFFFF"/>
                </a:solidFill>
                <a:latin typeface="Helveticish"/>
                <a:ea typeface="Helveticish"/>
                <a:cs typeface="Helveticish"/>
                <a:sym typeface="Helveticish"/>
              </a:rPr>
              <a:t>(503) 285-0908</a:t>
            </a:r>
          </a:p>
          <a:p>
            <a:pPr algn="ctr">
              <a:lnSpc>
                <a:spcPts val="2999"/>
              </a:lnSpc>
            </a:pPr>
            <a:r>
              <a:rPr lang="en-US" sz="1999" spc="199">
                <a:solidFill>
                  <a:srgbClr val="FFFFFF"/>
                </a:solidFill>
                <a:latin typeface="Helveticish"/>
                <a:ea typeface="Helveticish"/>
                <a:cs typeface="Helveticish"/>
                <a:sym typeface="Helveticish"/>
              </a:rPr>
              <a:t>info@nwberries.org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DAGL_V1Hz_E</dc:identifier>
  <dcterms:modified xsi:type="dcterms:W3CDTF">2011-08-01T06:04:30Z</dcterms:modified>
  <cp:revision>1</cp:revision>
  <dc:title>Blue and White Project Proposal - Presentation</dc:title>
</cp:coreProperties>
</file>